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61" r:id="rId4"/>
    <p:sldId id="259" r:id="rId5"/>
    <p:sldId id="273" r:id="rId6"/>
    <p:sldId id="262" r:id="rId7"/>
    <p:sldId id="263" r:id="rId8"/>
    <p:sldId id="260" r:id="rId9"/>
    <p:sldId id="268" r:id="rId10"/>
    <p:sldId id="271" r:id="rId11"/>
    <p:sldId id="272" r:id="rId12"/>
    <p:sldId id="266" r:id="rId13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Аварии</a:t>
            </a:r>
          </a:p>
        </c:rich>
      </c:tx>
      <c:layout>
        <c:manualLayout>
          <c:xMode val="edge"/>
          <c:yMode val="edge"/>
          <c:x val="0.41954687499999999"/>
          <c:y val="1.4062499134934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611780641567713"/>
          <c:y val="0.11876066868998815"/>
          <c:w val="0.6766042357647416"/>
          <c:h val="0.8533582885630046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3B6-4CB8-A032-D7C244BD16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B74-4806-8F74-7D975C577C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B74-4806-8F74-7D975C577C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B74-4806-8F74-7D975C577CB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B74-4806-8F74-7D975C577CB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B74-4806-8F74-7D975C577CB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2016 (29%) </c:v>
                </c:pt>
                <c:pt idx="1">
                  <c:v>2017 (7%)</c:v>
                </c:pt>
                <c:pt idx="2">
                  <c:v>2018 (43%)</c:v>
                </c:pt>
                <c:pt idx="3">
                  <c:v>2019 (7%)</c:v>
                </c:pt>
                <c:pt idx="4">
                  <c:v>2020 (14%)</c:v>
                </c:pt>
                <c:pt idx="5">
                  <c:v>2021 (0%)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1</c:v>
                </c:pt>
                <c:pt idx="2">
                  <c:v>6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B6-4CB8-A032-D7C244BD165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647727314848052"/>
          <c:y val="0.23441202567290431"/>
          <c:w val="0.15783132466323055"/>
          <c:h val="0.5363912000878432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Инциденты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DDB-4C10-A9C7-619FC9C930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DDB-4C10-A9C7-619FC9C930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DDB-4C10-A9C7-619FC9C930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DDB-4C10-A9C7-619FC9C9309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DDB-4C10-A9C7-619FC9C9309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DDB-4C10-A9C7-619FC9C9309D}"/>
              </c:ext>
            </c:extLst>
          </c:dPt>
          <c:dLbls>
            <c:dLbl>
              <c:idx val="3"/>
              <c:layout>
                <c:manualLayout>
                  <c:x val="5.2963260455905721E-2"/>
                  <c:y val="0.2296242574941290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DB-4C10-A9C7-619FC9C9309D}"/>
                </c:ext>
              </c:extLst>
            </c:dLbl>
            <c:dLbl>
              <c:idx val="4"/>
              <c:layout>
                <c:manualLayout>
                  <c:x val="3.0556214550658812E-2"/>
                  <c:y val="0.1458685326277534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DB-4C10-A9C7-619FC9C9309D}"/>
                </c:ext>
              </c:extLst>
            </c:dLbl>
            <c:dLbl>
              <c:idx val="5"/>
              <c:layout>
                <c:manualLayout>
                  <c:x val="1.7037506872517181E-2"/>
                  <c:y val="7.85435727416664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DB-4C10-A9C7-619FC9C9309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2016 (32%)</c:v>
                </c:pt>
                <c:pt idx="1">
                  <c:v>2017 (28 %)</c:v>
                </c:pt>
                <c:pt idx="2">
                  <c:v>2018 (34%)</c:v>
                </c:pt>
                <c:pt idx="3">
                  <c:v>2019 (2%)</c:v>
                </c:pt>
                <c:pt idx="4">
                  <c:v>2020 (2%)</c:v>
                </c:pt>
                <c:pt idx="5">
                  <c:v>2021 (2%)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</c:v>
                </c:pt>
                <c:pt idx="1">
                  <c:v>37</c:v>
                </c:pt>
                <c:pt idx="2">
                  <c:v>44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99-4ECC-A383-F941A32DDF3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948282064296485"/>
          <c:y val="0.24284657358113643"/>
          <c:w val="0.16710653123202671"/>
          <c:h val="0.5420142320266646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94238D-A6FA-48A2-8F71-3C2E26808506}" type="doc">
      <dgm:prSet loTypeId="urn:microsoft.com/office/officeart/2005/8/layout/hLis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5BE6D0-1F7F-4CD1-A040-53C31448C7B5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4000" dirty="0">
              <a:latin typeface="+mn-lt"/>
            </a:rPr>
            <a:t>Основное количество выявляемых нарушений отмечается:</a:t>
          </a:r>
        </a:p>
      </dgm:t>
    </dgm:pt>
    <dgm:pt modelId="{4A7BCFF8-9DBD-4B9F-B4E4-D411208A9FD6}" type="parTrans" cxnId="{F22226F0-6E50-49A3-B81D-A5F49B59E19E}">
      <dgm:prSet/>
      <dgm:spPr/>
      <dgm:t>
        <a:bodyPr/>
        <a:lstStyle/>
        <a:p>
          <a:endParaRPr lang="ru-RU"/>
        </a:p>
      </dgm:t>
    </dgm:pt>
    <dgm:pt modelId="{79522BFC-87A6-49FA-B886-A949E7545508}" type="sibTrans" cxnId="{F22226F0-6E50-49A3-B81D-A5F49B59E19E}">
      <dgm:prSet/>
      <dgm:spPr/>
      <dgm:t>
        <a:bodyPr/>
        <a:lstStyle/>
        <a:p>
          <a:endParaRPr lang="ru-RU"/>
        </a:p>
      </dgm:t>
    </dgm:pt>
    <dgm:pt modelId="{52239AEE-AE2B-4776-8CC6-4517FD72C898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по технической безопасности – </a:t>
          </a:r>
        </a:p>
        <a:p>
          <a:r>
            <a:rPr lang="ru-RU" dirty="0"/>
            <a:t>76 %, </a:t>
          </a:r>
        </a:p>
      </dgm:t>
    </dgm:pt>
    <dgm:pt modelId="{78259BA3-A0A7-48F4-999C-CCF84AA990FF}" type="parTrans" cxnId="{7CCDDEAF-B994-431B-9729-011A8FF82BA1}">
      <dgm:prSet/>
      <dgm:spPr/>
      <dgm:t>
        <a:bodyPr/>
        <a:lstStyle/>
        <a:p>
          <a:endParaRPr lang="ru-RU"/>
        </a:p>
      </dgm:t>
    </dgm:pt>
    <dgm:pt modelId="{688560EB-4E3D-4928-BC10-996FCC15ABE1}" type="sibTrans" cxnId="{7CCDDEAF-B994-431B-9729-011A8FF82BA1}">
      <dgm:prSet/>
      <dgm:spPr/>
      <dgm:t>
        <a:bodyPr/>
        <a:lstStyle/>
        <a:p>
          <a:endParaRPr lang="ru-RU"/>
        </a:p>
      </dgm:t>
    </dgm:pt>
    <dgm:pt modelId="{FC7DAA78-115F-4D84-A131-80CD502B5F5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по организации профилактической работы – 12 %, </a:t>
          </a:r>
        </a:p>
      </dgm:t>
    </dgm:pt>
    <dgm:pt modelId="{023AF1A3-EA39-4D26-9582-3036F4DBE20F}" type="parTrans" cxnId="{DADE0940-1004-4655-9BCC-7F28FF3CA154}">
      <dgm:prSet/>
      <dgm:spPr/>
      <dgm:t>
        <a:bodyPr/>
        <a:lstStyle/>
        <a:p>
          <a:endParaRPr lang="ru-RU"/>
        </a:p>
      </dgm:t>
    </dgm:pt>
    <dgm:pt modelId="{6EB4A029-432A-4805-B4A1-500224B379B4}" type="sibTrans" cxnId="{DADE0940-1004-4655-9BCC-7F28FF3CA154}">
      <dgm:prSet/>
      <dgm:spPr/>
      <dgm:t>
        <a:bodyPr/>
        <a:lstStyle/>
        <a:p>
          <a:endParaRPr lang="ru-RU"/>
        </a:p>
      </dgm:t>
    </dgm:pt>
    <dgm:pt modelId="{50339D00-99E4-493C-B15A-342AC29FD424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по оформлению технической документации</a:t>
          </a:r>
        </a:p>
        <a:p>
          <a:r>
            <a:rPr lang="ru-RU" dirty="0"/>
            <a:t> – 12 %. </a:t>
          </a:r>
        </a:p>
      </dgm:t>
    </dgm:pt>
    <dgm:pt modelId="{967E0377-D22A-43C9-A09A-DDD39F560504}" type="parTrans" cxnId="{177648F4-0571-411D-AB18-0883D86187C7}">
      <dgm:prSet/>
      <dgm:spPr/>
      <dgm:t>
        <a:bodyPr/>
        <a:lstStyle/>
        <a:p>
          <a:endParaRPr lang="ru-RU"/>
        </a:p>
      </dgm:t>
    </dgm:pt>
    <dgm:pt modelId="{7EFDB3A3-7F8D-4A51-AF8F-43E206DE0FF0}" type="sibTrans" cxnId="{177648F4-0571-411D-AB18-0883D86187C7}">
      <dgm:prSet/>
      <dgm:spPr/>
      <dgm:t>
        <a:bodyPr/>
        <a:lstStyle/>
        <a:p>
          <a:endParaRPr lang="ru-RU"/>
        </a:p>
      </dgm:t>
    </dgm:pt>
    <dgm:pt modelId="{519A7C3C-916E-4BA9-BC1F-BEEA96334F56}">
      <dgm:prSet/>
      <dgm:spPr/>
      <dgm:t>
        <a:bodyPr/>
        <a:lstStyle/>
        <a:p>
          <a:endParaRPr lang="ru-RU"/>
        </a:p>
      </dgm:t>
    </dgm:pt>
    <dgm:pt modelId="{4A4A3580-7471-461C-B7C5-635C731B4AF0}" type="parTrans" cxnId="{6024F27C-563C-45F3-8069-094A23AA2168}">
      <dgm:prSet/>
      <dgm:spPr/>
      <dgm:t>
        <a:bodyPr/>
        <a:lstStyle/>
        <a:p>
          <a:endParaRPr lang="ru-RU"/>
        </a:p>
      </dgm:t>
    </dgm:pt>
    <dgm:pt modelId="{F89595EF-0C26-420A-ABE4-0A3465EDED88}" type="sibTrans" cxnId="{6024F27C-563C-45F3-8069-094A23AA2168}">
      <dgm:prSet/>
      <dgm:spPr/>
      <dgm:t>
        <a:bodyPr/>
        <a:lstStyle/>
        <a:p>
          <a:endParaRPr lang="ru-RU"/>
        </a:p>
      </dgm:t>
    </dgm:pt>
    <dgm:pt modelId="{BD60B6F0-C162-45F9-A7A9-4B6A39217853}" type="pres">
      <dgm:prSet presAssocID="{9494238D-A6FA-48A2-8F71-3C2E2680850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58DCED-3B31-4932-9ED4-56441A2B9D9F}" type="pres">
      <dgm:prSet presAssocID="{0D5BE6D0-1F7F-4CD1-A040-53C31448C7B5}" presName="roof" presStyleLbl="dkBgShp" presStyleIdx="0" presStyleCnt="2" custScaleY="154620" custLinFactNeighborY="11128"/>
      <dgm:spPr/>
      <dgm:t>
        <a:bodyPr/>
        <a:lstStyle/>
        <a:p>
          <a:endParaRPr lang="ru-RU"/>
        </a:p>
      </dgm:t>
    </dgm:pt>
    <dgm:pt modelId="{FB58D5D6-FAD6-451E-A813-5D0B5E6F4122}" type="pres">
      <dgm:prSet presAssocID="{0D5BE6D0-1F7F-4CD1-A040-53C31448C7B5}" presName="pillars" presStyleCnt="0"/>
      <dgm:spPr/>
    </dgm:pt>
    <dgm:pt modelId="{B0D1D9A5-9E49-4E40-9F8F-134CE537F6A0}" type="pres">
      <dgm:prSet presAssocID="{0D5BE6D0-1F7F-4CD1-A040-53C31448C7B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CEF05-2A1C-48B4-86C4-E7BC85B7B26A}" type="pres">
      <dgm:prSet presAssocID="{FC7DAA78-115F-4D84-A131-80CD502B5F5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CA9AD-28F0-4338-8701-FF4DD72AB71D}" type="pres">
      <dgm:prSet presAssocID="{50339D00-99E4-493C-B15A-342AC29FD42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B62980-8FAB-40BC-9707-110DB1B75B8F}" type="pres">
      <dgm:prSet presAssocID="{0D5BE6D0-1F7F-4CD1-A040-53C31448C7B5}" presName="base" presStyleLbl="dkBgShp" presStyleIdx="1" presStyleCnt="2"/>
      <dgm:spPr/>
    </dgm:pt>
  </dgm:ptLst>
  <dgm:cxnLst>
    <dgm:cxn modelId="{7CCDDEAF-B994-431B-9729-011A8FF82BA1}" srcId="{0D5BE6D0-1F7F-4CD1-A040-53C31448C7B5}" destId="{52239AEE-AE2B-4776-8CC6-4517FD72C898}" srcOrd="0" destOrd="0" parTransId="{78259BA3-A0A7-48F4-999C-CCF84AA990FF}" sibTransId="{688560EB-4E3D-4928-BC10-996FCC15ABE1}"/>
    <dgm:cxn modelId="{08A791DC-A4D5-45DF-B987-85E10EECFC46}" type="presOf" srcId="{50339D00-99E4-493C-B15A-342AC29FD424}" destId="{8FFCA9AD-28F0-4338-8701-FF4DD72AB71D}" srcOrd="0" destOrd="0" presId="urn:microsoft.com/office/officeart/2005/8/layout/hList3"/>
    <dgm:cxn modelId="{05DA0619-2998-4830-9C84-92F595BD64F8}" type="presOf" srcId="{52239AEE-AE2B-4776-8CC6-4517FD72C898}" destId="{B0D1D9A5-9E49-4E40-9F8F-134CE537F6A0}" srcOrd="0" destOrd="0" presId="urn:microsoft.com/office/officeart/2005/8/layout/hList3"/>
    <dgm:cxn modelId="{DADE0940-1004-4655-9BCC-7F28FF3CA154}" srcId="{0D5BE6D0-1F7F-4CD1-A040-53C31448C7B5}" destId="{FC7DAA78-115F-4D84-A131-80CD502B5F5C}" srcOrd="1" destOrd="0" parTransId="{023AF1A3-EA39-4D26-9582-3036F4DBE20F}" sibTransId="{6EB4A029-432A-4805-B4A1-500224B379B4}"/>
    <dgm:cxn modelId="{BA710FD4-1A98-4FDA-ABEF-8E20DFC2D7AF}" type="presOf" srcId="{FC7DAA78-115F-4D84-A131-80CD502B5F5C}" destId="{24BCEF05-2A1C-48B4-86C4-E7BC85B7B26A}" srcOrd="0" destOrd="0" presId="urn:microsoft.com/office/officeart/2005/8/layout/hList3"/>
    <dgm:cxn modelId="{5FC38ADE-F0E0-4FE1-BDFB-CAD14489F4E7}" type="presOf" srcId="{9494238D-A6FA-48A2-8F71-3C2E26808506}" destId="{BD60B6F0-C162-45F9-A7A9-4B6A39217853}" srcOrd="0" destOrd="0" presId="urn:microsoft.com/office/officeart/2005/8/layout/hList3"/>
    <dgm:cxn modelId="{177648F4-0571-411D-AB18-0883D86187C7}" srcId="{0D5BE6D0-1F7F-4CD1-A040-53C31448C7B5}" destId="{50339D00-99E4-493C-B15A-342AC29FD424}" srcOrd="2" destOrd="0" parTransId="{967E0377-D22A-43C9-A09A-DDD39F560504}" sibTransId="{7EFDB3A3-7F8D-4A51-AF8F-43E206DE0FF0}"/>
    <dgm:cxn modelId="{6024F27C-563C-45F3-8069-094A23AA2168}" srcId="{9494238D-A6FA-48A2-8F71-3C2E26808506}" destId="{519A7C3C-916E-4BA9-BC1F-BEEA96334F56}" srcOrd="1" destOrd="0" parTransId="{4A4A3580-7471-461C-B7C5-635C731B4AF0}" sibTransId="{F89595EF-0C26-420A-ABE4-0A3465EDED88}"/>
    <dgm:cxn modelId="{7C4268D7-9926-4B45-B185-924D2937569E}" type="presOf" srcId="{0D5BE6D0-1F7F-4CD1-A040-53C31448C7B5}" destId="{9858DCED-3B31-4932-9ED4-56441A2B9D9F}" srcOrd="0" destOrd="0" presId="urn:microsoft.com/office/officeart/2005/8/layout/hList3"/>
    <dgm:cxn modelId="{F22226F0-6E50-49A3-B81D-A5F49B59E19E}" srcId="{9494238D-A6FA-48A2-8F71-3C2E26808506}" destId="{0D5BE6D0-1F7F-4CD1-A040-53C31448C7B5}" srcOrd="0" destOrd="0" parTransId="{4A7BCFF8-9DBD-4B9F-B4E4-D411208A9FD6}" sibTransId="{79522BFC-87A6-49FA-B886-A949E7545508}"/>
    <dgm:cxn modelId="{1402BE19-A7CB-446B-9E3C-9011908314DF}" type="presParOf" srcId="{BD60B6F0-C162-45F9-A7A9-4B6A39217853}" destId="{9858DCED-3B31-4932-9ED4-56441A2B9D9F}" srcOrd="0" destOrd="0" presId="urn:microsoft.com/office/officeart/2005/8/layout/hList3"/>
    <dgm:cxn modelId="{4A8638B9-3C70-409D-AB51-8ECEAF979003}" type="presParOf" srcId="{BD60B6F0-C162-45F9-A7A9-4B6A39217853}" destId="{FB58D5D6-FAD6-451E-A813-5D0B5E6F4122}" srcOrd="1" destOrd="0" presId="urn:microsoft.com/office/officeart/2005/8/layout/hList3"/>
    <dgm:cxn modelId="{333133AA-8FB0-4B06-9D92-95397823186C}" type="presParOf" srcId="{FB58D5D6-FAD6-451E-A813-5D0B5E6F4122}" destId="{B0D1D9A5-9E49-4E40-9F8F-134CE537F6A0}" srcOrd="0" destOrd="0" presId="urn:microsoft.com/office/officeart/2005/8/layout/hList3"/>
    <dgm:cxn modelId="{7A2A7BAB-9BFA-4FDA-ABD1-03DE0A257378}" type="presParOf" srcId="{FB58D5D6-FAD6-451E-A813-5D0B5E6F4122}" destId="{24BCEF05-2A1C-48B4-86C4-E7BC85B7B26A}" srcOrd="1" destOrd="0" presId="urn:microsoft.com/office/officeart/2005/8/layout/hList3"/>
    <dgm:cxn modelId="{EA4256A5-6706-434F-8BAA-4E2180C0004B}" type="presParOf" srcId="{FB58D5D6-FAD6-451E-A813-5D0B5E6F4122}" destId="{8FFCA9AD-28F0-4338-8701-FF4DD72AB71D}" srcOrd="2" destOrd="0" presId="urn:microsoft.com/office/officeart/2005/8/layout/hList3"/>
    <dgm:cxn modelId="{2190A017-5563-47A7-99C0-44CC7788FA51}" type="presParOf" srcId="{BD60B6F0-C162-45F9-A7A9-4B6A39217853}" destId="{B5B62980-8FAB-40BC-9707-110DB1B75B8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F2BF34-798A-4F93-9C38-0055C6910F7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F1044AC-4AE4-41A8-8F5B-7EE26D232599}">
      <dgm:prSet phldrT="[Текст]"/>
      <dgm:spPr/>
      <dgm:t>
        <a:bodyPr/>
        <a:lstStyle/>
        <a:p>
          <a:r>
            <a:rPr lang="ru-RU" dirty="0"/>
            <a:t>за реализацией мероприятий по замене устаревшего, не отвечающего                 требованиям Правил безопасности насосного, компрессорного оборудования</a:t>
          </a:r>
        </a:p>
      </dgm:t>
    </dgm:pt>
    <dgm:pt modelId="{E5778FDC-D272-4BB6-A0E4-BB0B61869BFA}" type="parTrans" cxnId="{EA9D92BA-CC3D-4F6E-A69E-EFF07734420E}">
      <dgm:prSet/>
      <dgm:spPr/>
      <dgm:t>
        <a:bodyPr/>
        <a:lstStyle/>
        <a:p>
          <a:endParaRPr lang="ru-RU"/>
        </a:p>
      </dgm:t>
    </dgm:pt>
    <dgm:pt modelId="{A7A583CD-F330-475A-A4D5-92B10C6DC0DD}" type="sibTrans" cxnId="{EA9D92BA-CC3D-4F6E-A69E-EFF07734420E}">
      <dgm:prSet/>
      <dgm:spPr/>
      <dgm:t>
        <a:bodyPr/>
        <a:lstStyle/>
        <a:p>
          <a:endParaRPr lang="ru-RU"/>
        </a:p>
      </dgm:t>
    </dgm:pt>
    <dgm:pt modelId="{4DBAC6DF-4670-43AE-A071-C00837AE9440}">
      <dgm:prSet phldrT="[Текст]"/>
      <dgm:spPr/>
      <dgm:t>
        <a:bodyPr/>
        <a:lstStyle/>
        <a:p>
          <a:r>
            <a:rPr lang="ru-RU" dirty="0"/>
            <a:t>за выполнением всех мероприятий, направленных на доведение ОПО                   до требований норм и правил в области промышленной безопасности</a:t>
          </a:r>
        </a:p>
      </dgm:t>
    </dgm:pt>
    <dgm:pt modelId="{3F4FB4E6-F340-43BC-B429-F7AE8FEE6C79}" type="parTrans" cxnId="{CF8F279C-9AB4-4A56-92EC-000787AE2989}">
      <dgm:prSet/>
      <dgm:spPr/>
      <dgm:t>
        <a:bodyPr/>
        <a:lstStyle/>
        <a:p>
          <a:endParaRPr lang="ru-RU"/>
        </a:p>
      </dgm:t>
    </dgm:pt>
    <dgm:pt modelId="{DB064D27-63F9-43FB-BF19-6D4C571E1E5C}" type="sibTrans" cxnId="{CF8F279C-9AB4-4A56-92EC-000787AE2989}">
      <dgm:prSet/>
      <dgm:spPr/>
      <dgm:t>
        <a:bodyPr/>
        <a:lstStyle/>
        <a:p>
          <a:endParaRPr lang="ru-RU"/>
        </a:p>
      </dgm:t>
    </dgm:pt>
    <dgm:pt modelId="{FEA02623-049A-405E-BF78-4051C9132F87}">
      <dgm:prSet phldrT="[Текст]"/>
      <dgm:spPr/>
      <dgm:t>
        <a:bodyPr/>
        <a:lstStyle/>
        <a:p>
          <a:r>
            <a:rPr lang="ru-RU" dirty="0"/>
            <a:t>за проведением экспертных обследований зданий, сооружений, отработавших 20 лет и более. </a:t>
          </a:r>
        </a:p>
      </dgm:t>
    </dgm:pt>
    <dgm:pt modelId="{180149BF-3A98-4B3D-99F1-0C0A57894214}" type="parTrans" cxnId="{774512E2-0069-41E5-9CC4-8D3B6BDF3A07}">
      <dgm:prSet/>
      <dgm:spPr/>
      <dgm:t>
        <a:bodyPr/>
        <a:lstStyle/>
        <a:p>
          <a:endParaRPr lang="ru-RU"/>
        </a:p>
      </dgm:t>
    </dgm:pt>
    <dgm:pt modelId="{EC919090-4C6D-4D5B-9EBC-5A32ED5EBB04}" type="sibTrans" cxnId="{774512E2-0069-41E5-9CC4-8D3B6BDF3A07}">
      <dgm:prSet/>
      <dgm:spPr/>
      <dgm:t>
        <a:bodyPr/>
        <a:lstStyle/>
        <a:p>
          <a:endParaRPr lang="ru-RU"/>
        </a:p>
      </dgm:t>
    </dgm:pt>
    <dgm:pt modelId="{146DCA75-6670-4AA4-B140-7482E47E11F6}" type="pres">
      <dgm:prSet presAssocID="{B3F2BF34-798A-4F93-9C38-0055C6910F73}" presName="CompostProcess" presStyleCnt="0">
        <dgm:presLayoutVars>
          <dgm:dir/>
          <dgm:resizeHandles val="exact"/>
        </dgm:presLayoutVars>
      </dgm:prSet>
      <dgm:spPr/>
    </dgm:pt>
    <dgm:pt modelId="{AE302277-D9B9-4401-B17C-7AB852672C8D}" type="pres">
      <dgm:prSet presAssocID="{B3F2BF34-798A-4F93-9C38-0055C6910F73}" presName="arrow" presStyleLbl="bgShp" presStyleIdx="0" presStyleCnt="1"/>
      <dgm:spPr/>
    </dgm:pt>
    <dgm:pt modelId="{665A8FD6-9DBD-477A-A64F-A61F9798E0A7}" type="pres">
      <dgm:prSet presAssocID="{B3F2BF34-798A-4F93-9C38-0055C6910F73}" presName="linearProcess" presStyleCnt="0"/>
      <dgm:spPr/>
    </dgm:pt>
    <dgm:pt modelId="{981FA003-E64A-4226-ADCA-AC76AB262CFF}" type="pres">
      <dgm:prSet presAssocID="{9F1044AC-4AE4-41A8-8F5B-7EE26D23259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24F22-4446-402B-A830-D1C5FCDF7223}" type="pres">
      <dgm:prSet presAssocID="{A7A583CD-F330-475A-A4D5-92B10C6DC0DD}" presName="sibTrans" presStyleCnt="0"/>
      <dgm:spPr/>
    </dgm:pt>
    <dgm:pt modelId="{1177DF13-620F-40CD-8518-5BCF66996006}" type="pres">
      <dgm:prSet presAssocID="{4DBAC6DF-4670-43AE-A071-C00837AE944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7199C-812E-4895-B763-4D0692C81B47}" type="pres">
      <dgm:prSet presAssocID="{DB064D27-63F9-43FB-BF19-6D4C571E1E5C}" presName="sibTrans" presStyleCnt="0"/>
      <dgm:spPr/>
    </dgm:pt>
    <dgm:pt modelId="{7E4EC3B2-957C-4F19-A0BA-AFDAD51EF2B1}" type="pres">
      <dgm:prSet presAssocID="{FEA02623-049A-405E-BF78-4051C9132F87}" presName="textNode" presStyleLbl="node1" presStyleIdx="2" presStyleCnt="3" custLinFactNeighborX="6667" custLinFactNeighborY="1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539E3E-551D-4557-859C-6619DC72CFD1}" type="presOf" srcId="{4DBAC6DF-4670-43AE-A071-C00837AE9440}" destId="{1177DF13-620F-40CD-8518-5BCF66996006}" srcOrd="0" destOrd="0" presId="urn:microsoft.com/office/officeart/2005/8/layout/hProcess9"/>
    <dgm:cxn modelId="{774512E2-0069-41E5-9CC4-8D3B6BDF3A07}" srcId="{B3F2BF34-798A-4F93-9C38-0055C6910F73}" destId="{FEA02623-049A-405E-BF78-4051C9132F87}" srcOrd="2" destOrd="0" parTransId="{180149BF-3A98-4B3D-99F1-0C0A57894214}" sibTransId="{EC919090-4C6D-4D5B-9EBC-5A32ED5EBB04}"/>
    <dgm:cxn modelId="{CEF06D25-7471-4E5A-9814-B5771C0A61BB}" type="presOf" srcId="{FEA02623-049A-405E-BF78-4051C9132F87}" destId="{7E4EC3B2-957C-4F19-A0BA-AFDAD51EF2B1}" srcOrd="0" destOrd="0" presId="urn:microsoft.com/office/officeart/2005/8/layout/hProcess9"/>
    <dgm:cxn modelId="{CF8F279C-9AB4-4A56-92EC-000787AE2989}" srcId="{B3F2BF34-798A-4F93-9C38-0055C6910F73}" destId="{4DBAC6DF-4670-43AE-A071-C00837AE9440}" srcOrd="1" destOrd="0" parTransId="{3F4FB4E6-F340-43BC-B429-F7AE8FEE6C79}" sibTransId="{DB064D27-63F9-43FB-BF19-6D4C571E1E5C}"/>
    <dgm:cxn modelId="{E7B510EB-C271-4360-B875-EE70E776FCDA}" type="presOf" srcId="{B3F2BF34-798A-4F93-9C38-0055C6910F73}" destId="{146DCA75-6670-4AA4-B140-7482E47E11F6}" srcOrd="0" destOrd="0" presId="urn:microsoft.com/office/officeart/2005/8/layout/hProcess9"/>
    <dgm:cxn modelId="{248DF58B-8E50-4A6F-901D-AA6AD4396B7C}" type="presOf" srcId="{9F1044AC-4AE4-41A8-8F5B-7EE26D232599}" destId="{981FA003-E64A-4226-ADCA-AC76AB262CFF}" srcOrd="0" destOrd="0" presId="urn:microsoft.com/office/officeart/2005/8/layout/hProcess9"/>
    <dgm:cxn modelId="{EA9D92BA-CC3D-4F6E-A69E-EFF07734420E}" srcId="{B3F2BF34-798A-4F93-9C38-0055C6910F73}" destId="{9F1044AC-4AE4-41A8-8F5B-7EE26D232599}" srcOrd="0" destOrd="0" parTransId="{E5778FDC-D272-4BB6-A0E4-BB0B61869BFA}" sibTransId="{A7A583CD-F330-475A-A4D5-92B10C6DC0DD}"/>
    <dgm:cxn modelId="{8491DD24-C964-4B4B-AC08-F48E5FD5C118}" type="presParOf" srcId="{146DCA75-6670-4AA4-B140-7482E47E11F6}" destId="{AE302277-D9B9-4401-B17C-7AB852672C8D}" srcOrd="0" destOrd="0" presId="urn:microsoft.com/office/officeart/2005/8/layout/hProcess9"/>
    <dgm:cxn modelId="{C131BE28-FCFC-40F7-BA2F-EC69C06B9EF3}" type="presParOf" srcId="{146DCA75-6670-4AA4-B140-7482E47E11F6}" destId="{665A8FD6-9DBD-477A-A64F-A61F9798E0A7}" srcOrd="1" destOrd="0" presId="urn:microsoft.com/office/officeart/2005/8/layout/hProcess9"/>
    <dgm:cxn modelId="{C2B21AE0-C4D8-49F5-A997-CFF711779DA9}" type="presParOf" srcId="{665A8FD6-9DBD-477A-A64F-A61F9798E0A7}" destId="{981FA003-E64A-4226-ADCA-AC76AB262CFF}" srcOrd="0" destOrd="0" presId="urn:microsoft.com/office/officeart/2005/8/layout/hProcess9"/>
    <dgm:cxn modelId="{67EC501E-E098-44DD-8CE4-BB4C9351FB63}" type="presParOf" srcId="{665A8FD6-9DBD-477A-A64F-A61F9798E0A7}" destId="{96224F22-4446-402B-A830-D1C5FCDF7223}" srcOrd="1" destOrd="0" presId="urn:microsoft.com/office/officeart/2005/8/layout/hProcess9"/>
    <dgm:cxn modelId="{BC659418-C2CE-4261-AE3B-B35EF335B34C}" type="presParOf" srcId="{665A8FD6-9DBD-477A-A64F-A61F9798E0A7}" destId="{1177DF13-620F-40CD-8518-5BCF66996006}" srcOrd="2" destOrd="0" presId="urn:microsoft.com/office/officeart/2005/8/layout/hProcess9"/>
    <dgm:cxn modelId="{BE36B512-C3CD-42B4-BCBA-B1238FAD09FF}" type="presParOf" srcId="{665A8FD6-9DBD-477A-A64F-A61F9798E0A7}" destId="{2B07199C-812E-4895-B763-4D0692C81B47}" srcOrd="3" destOrd="0" presId="urn:microsoft.com/office/officeart/2005/8/layout/hProcess9"/>
    <dgm:cxn modelId="{082F238C-7396-4076-B570-F9D8EACC51E7}" type="presParOf" srcId="{665A8FD6-9DBD-477A-A64F-A61F9798E0A7}" destId="{7E4EC3B2-957C-4F19-A0BA-AFDAD51EF2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8DCED-3B31-4932-9ED4-56441A2B9D9F}">
      <dsp:nvSpPr>
        <dsp:cNvPr id="0" name=""/>
        <dsp:cNvSpPr/>
      </dsp:nvSpPr>
      <dsp:spPr>
        <a:xfrm>
          <a:off x="0" y="-37943"/>
          <a:ext cx="11329416" cy="2321682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>
              <a:latin typeface="+mn-lt"/>
            </a:rPr>
            <a:t>Основное количество выявляемых нарушений отмечается:</a:t>
          </a:r>
        </a:p>
      </dsp:txBody>
      <dsp:txXfrm>
        <a:off x="0" y="-37943"/>
        <a:ext cx="11329416" cy="2321682"/>
      </dsp:txXfrm>
    </dsp:sp>
    <dsp:sp modelId="{B0D1D9A5-9E49-4E40-9F8F-134CE537F6A0}">
      <dsp:nvSpPr>
        <dsp:cNvPr id="0" name=""/>
        <dsp:cNvSpPr/>
      </dsp:nvSpPr>
      <dsp:spPr>
        <a:xfrm>
          <a:off x="5531" y="1706576"/>
          <a:ext cx="3772784" cy="3153236"/>
        </a:xfrm>
        <a:prstGeom prst="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по технической безопасности – 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76 %, </a:t>
          </a:r>
        </a:p>
      </dsp:txBody>
      <dsp:txXfrm>
        <a:off x="5531" y="1706576"/>
        <a:ext cx="3772784" cy="3153236"/>
      </dsp:txXfrm>
    </dsp:sp>
    <dsp:sp modelId="{24BCEF05-2A1C-48B4-86C4-E7BC85B7B26A}">
      <dsp:nvSpPr>
        <dsp:cNvPr id="0" name=""/>
        <dsp:cNvSpPr/>
      </dsp:nvSpPr>
      <dsp:spPr>
        <a:xfrm>
          <a:off x="3778315" y="1706576"/>
          <a:ext cx="3772784" cy="3153236"/>
        </a:xfrm>
        <a:prstGeom prst="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по организации профилактической работы – 12 %, </a:t>
          </a:r>
        </a:p>
      </dsp:txBody>
      <dsp:txXfrm>
        <a:off x="3778315" y="1706576"/>
        <a:ext cx="3772784" cy="3153236"/>
      </dsp:txXfrm>
    </dsp:sp>
    <dsp:sp modelId="{8FFCA9AD-28F0-4338-8701-FF4DD72AB71D}">
      <dsp:nvSpPr>
        <dsp:cNvPr id="0" name=""/>
        <dsp:cNvSpPr/>
      </dsp:nvSpPr>
      <dsp:spPr>
        <a:xfrm>
          <a:off x="7551100" y="1706576"/>
          <a:ext cx="3772784" cy="3153236"/>
        </a:xfrm>
        <a:prstGeom prst="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по оформлению технической документации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 – 12 %. </a:t>
          </a:r>
        </a:p>
      </dsp:txBody>
      <dsp:txXfrm>
        <a:off x="7551100" y="1706576"/>
        <a:ext cx="3772784" cy="3153236"/>
      </dsp:txXfrm>
    </dsp:sp>
    <dsp:sp modelId="{B5B62980-8FAB-40BC-9707-110DB1B75B8F}">
      <dsp:nvSpPr>
        <dsp:cNvPr id="0" name=""/>
        <dsp:cNvSpPr/>
      </dsp:nvSpPr>
      <dsp:spPr>
        <a:xfrm>
          <a:off x="0" y="4859812"/>
          <a:ext cx="11329416" cy="3503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02277-D9B9-4401-B17C-7AB852672C8D}">
      <dsp:nvSpPr>
        <dsp:cNvPr id="0" name=""/>
        <dsp:cNvSpPr/>
      </dsp:nvSpPr>
      <dsp:spPr>
        <a:xfrm>
          <a:off x="788669" y="0"/>
          <a:ext cx="8938260" cy="380979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FA003-E64A-4226-ADCA-AC76AB262CFF}">
      <dsp:nvSpPr>
        <dsp:cNvPr id="0" name=""/>
        <dsp:cNvSpPr/>
      </dsp:nvSpPr>
      <dsp:spPr>
        <a:xfrm>
          <a:off x="356339" y="1142937"/>
          <a:ext cx="3154680" cy="1523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за реализацией мероприятий по замене устаревшего, не отвечающего                 требованиям Правил безопасности насосного, компрессорного оборудования</a:t>
          </a:r>
        </a:p>
      </dsp:txBody>
      <dsp:txXfrm>
        <a:off x="430730" y="1217328"/>
        <a:ext cx="3005898" cy="1375134"/>
      </dsp:txXfrm>
    </dsp:sp>
    <dsp:sp modelId="{1177DF13-620F-40CD-8518-5BCF66996006}">
      <dsp:nvSpPr>
        <dsp:cNvPr id="0" name=""/>
        <dsp:cNvSpPr/>
      </dsp:nvSpPr>
      <dsp:spPr>
        <a:xfrm>
          <a:off x="3680460" y="1142937"/>
          <a:ext cx="3154680" cy="1523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за выполнением всех мероприятий, направленных на доведение ОПО                   до требований норм и правил в области промышленной безопасности</a:t>
          </a:r>
        </a:p>
      </dsp:txBody>
      <dsp:txXfrm>
        <a:off x="3754851" y="1217328"/>
        <a:ext cx="3005898" cy="1375134"/>
      </dsp:txXfrm>
    </dsp:sp>
    <dsp:sp modelId="{7E4EC3B2-957C-4F19-A0BA-AFDAD51EF2B1}">
      <dsp:nvSpPr>
        <dsp:cNvPr id="0" name=""/>
        <dsp:cNvSpPr/>
      </dsp:nvSpPr>
      <dsp:spPr>
        <a:xfrm>
          <a:off x="7015877" y="1164287"/>
          <a:ext cx="3154680" cy="1523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за проведением экспертных обследований зданий, сооружений, отработавших 20 лет и более. </a:t>
          </a:r>
        </a:p>
      </dsp:txBody>
      <dsp:txXfrm>
        <a:off x="7090268" y="1238678"/>
        <a:ext cx="3005898" cy="1375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A6B94-2281-4C3D-9690-887C3BBC85EB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A017F-93BF-49CD-90C0-280F2208D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215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3D86-C368-41AE-82ED-C626F235523D}" type="datetime1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86A3-B3E3-42C8-88B4-CE7A6CA3D4F5}" type="datetime1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74CC-7644-4EB9-82FC-71CF9667858E}" type="datetime1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D1BA-7010-46E3-A278-A1A92700E771}" type="datetime1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EFA8-25BB-4C99-9A65-170B51C93C1C}" type="datetime1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2BEA-78AC-4E09-997B-F272AC861624}" type="datetime1">
              <a:rPr lang="ru-RU" smtClean="0"/>
              <a:t>30.08.2022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43CC-94FF-4D21-9428-F450211581B9}" type="datetime1">
              <a:rPr lang="ru-RU" smtClean="0"/>
              <a:t>30.08.2022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009B-EF15-45D9-B336-5DAC256970E3}" type="datetime1">
              <a:rPr lang="ru-RU" smtClean="0"/>
              <a:t>30.08.2022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DB1E-42A6-4DAB-8247-5C327021E731}" type="datetime1">
              <a:rPr lang="ru-RU" smtClean="0"/>
              <a:t>30.08.2022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D0A9-DFA1-4B4D-A399-733D8BCCE85F}" type="datetime1">
              <a:rPr lang="ru-RU" smtClean="0"/>
              <a:t>30.08.2022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9338-9834-4C1D-966D-EE3AE9A99157}" type="datetime1">
              <a:rPr lang="ru-RU" smtClean="0"/>
              <a:t>30.08.2022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D4E1A-0B1A-4810-A5F4-CC0465A2AA28}" type="datetime1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1570811"/>
            <a:ext cx="12192000" cy="12544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1D4478"/>
                </a:solidFill>
                <a:latin typeface="Century Gothic" panose="020B0502020202020204" pitchFamily="34" charset="0"/>
              </a:rPr>
              <a:t>ФЕДЕРАЛЬНАЯ СЛУЖБА</a:t>
            </a:r>
            <a:br>
              <a:rPr lang="ru-RU" sz="3200" b="1" dirty="0">
                <a:solidFill>
                  <a:srgbClr val="1D4478"/>
                </a:solidFill>
                <a:latin typeface="Century Gothic" panose="020B0502020202020204" pitchFamily="34" charset="0"/>
              </a:rPr>
            </a:br>
            <a:r>
              <a:rPr lang="ru-RU" sz="2800" b="1" dirty="0">
                <a:solidFill>
                  <a:srgbClr val="1D4478"/>
                </a:solidFill>
                <a:latin typeface="Century Gothic" panose="020B0502020202020204" pitchFamily="34" charset="0"/>
              </a:rPr>
              <a:t>по экологическому, </a:t>
            </a:r>
          </a:p>
          <a:p>
            <a:pPr algn="ctr"/>
            <a:r>
              <a:rPr lang="ru-RU" sz="2800" b="1" dirty="0">
                <a:solidFill>
                  <a:srgbClr val="1D4478"/>
                </a:solidFill>
                <a:latin typeface="Century Gothic" panose="020B0502020202020204" pitchFamily="34" charset="0"/>
              </a:rPr>
              <a:t>технологическому и атомному надзору</a:t>
            </a:r>
          </a:p>
          <a:p>
            <a:pPr algn="ctr"/>
            <a:r>
              <a:rPr lang="ru-RU" sz="600" b="1" dirty="0">
                <a:solidFill>
                  <a:srgbClr val="1D4478"/>
                </a:solidFill>
                <a:latin typeface="Century Gothic" panose="020B0502020202020204" pitchFamily="34" charset="0"/>
              </a:rPr>
              <a:t/>
            </a:r>
            <a:br>
              <a:rPr lang="ru-RU" sz="600" b="1" dirty="0">
                <a:solidFill>
                  <a:srgbClr val="1D4478"/>
                </a:solidFill>
                <a:latin typeface="Century Gothic" panose="020B0502020202020204" pitchFamily="34" charset="0"/>
              </a:rPr>
            </a:br>
            <a:r>
              <a:rPr lang="ru-RU" sz="700" b="1" dirty="0">
                <a:solidFill>
                  <a:srgbClr val="1D4478"/>
                </a:solidFill>
                <a:latin typeface="Century Gothic" panose="020B0502020202020204" pitchFamily="34" charset="0"/>
              </a:rPr>
              <a:t/>
            </a:r>
            <a:br>
              <a:rPr lang="ru-RU" sz="700" b="1" dirty="0">
                <a:solidFill>
                  <a:srgbClr val="1D4478"/>
                </a:solidFill>
                <a:latin typeface="Century Gothic" panose="020B0502020202020204" pitchFamily="34" charset="0"/>
              </a:rPr>
            </a:br>
            <a:r>
              <a:rPr lang="ru-RU" sz="2800" b="1" dirty="0">
                <a:solidFill>
                  <a:srgbClr val="1D4478"/>
                </a:solidFill>
                <a:latin typeface="Century Gothic" panose="020B0502020202020204" pitchFamily="34" charset="0"/>
              </a:rPr>
              <a:t>Приволжское управление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r="23682"/>
          <a:stretch/>
        </p:blipFill>
        <p:spPr>
          <a:xfrm>
            <a:off x="4689374" y="3194751"/>
            <a:ext cx="2813252" cy="326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26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E9E912-D0CF-4DA6-B860-D51497093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06" y="1459832"/>
            <a:ext cx="11194392" cy="1183257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2800" dirty="0"/>
              <a:t>Количество постановлений о назначении административных наказаний, вынесенных по результатам рассмотрения дел об административных правонарушениях :</a:t>
            </a: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C4203A1E-92B6-4F28-8E5D-DCDA8E90FD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89265"/>
              </p:ext>
            </p:extLst>
          </p:nvPr>
        </p:nvGraphicFramePr>
        <p:xfrm>
          <a:off x="557706" y="2825336"/>
          <a:ext cx="11194392" cy="3316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8598">
                  <a:extLst>
                    <a:ext uri="{9D8B030D-6E8A-4147-A177-3AD203B41FA5}">
                      <a16:colId xmlns:a16="http://schemas.microsoft.com/office/drawing/2014/main" val="322273751"/>
                    </a:ext>
                  </a:extLst>
                </a:gridCol>
                <a:gridCol w="2798598">
                  <a:extLst>
                    <a:ext uri="{9D8B030D-6E8A-4147-A177-3AD203B41FA5}">
                      <a16:colId xmlns:a16="http://schemas.microsoft.com/office/drawing/2014/main" val="2024090345"/>
                    </a:ext>
                  </a:extLst>
                </a:gridCol>
                <a:gridCol w="2798598">
                  <a:extLst>
                    <a:ext uri="{9D8B030D-6E8A-4147-A177-3AD203B41FA5}">
                      <a16:colId xmlns:a16="http://schemas.microsoft.com/office/drawing/2014/main" val="2772570838"/>
                    </a:ext>
                  </a:extLst>
                </a:gridCol>
                <a:gridCol w="2798598">
                  <a:extLst>
                    <a:ext uri="{9D8B030D-6E8A-4147-A177-3AD203B41FA5}">
                      <a16:colId xmlns:a16="http://schemas.microsoft.com/office/drawing/2014/main" val="3336306344"/>
                    </a:ext>
                  </a:extLst>
                </a:gridCol>
              </a:tblGrid>
              <a:tr h="828800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надзора/год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428211"/>
                  </a:ext>
                </a:extLst>
              </a:tr>
              <a:tr h="829312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РС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74640"/>
                  </a:ext>
                </a:extLst>
              </a:tr>
              <a:tr h="829312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НХ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93213"/>
                  </a:ext>
                </a:extLst>
              </a:tr>
              <a:tr h="829312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842600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8327" y="6324318"/>
            <a:ext cx="2743200" cy="365125"/>
          </a:xfrm>
        </p:spPr>
        <p:txBody>
          <a:bodyPr/>
          <a:lstStyle/>
          <a:p>
            <a:fld id="{EB092CF9-F46D-4F0B-812A-240F1E00EE51}" type="slidenum">
              <a:rPr lang="ru-RU" sz="3200" smtClean="0"/>
              <a:t>10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722" y="302140"/>
            <a:ext cx="3505504" cy="9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81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98FBF-024D-4D28-9796-8A4CBA395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410" y="1411705"/>
            <a:ext cx="9969045" cy="117107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безопасности и повышения противоаварийной                 устойчивости поднадзорных предприятий Приволжское управление                при контрольно-надзорной деятельности усиливает контроль: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605BAAD-28D4-4D77-A887-73A0D82C88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030911"/>
              </p:ext>
            </p:extLst>
          </p:nvPr>
        </p:nvGraphicFramePr>
        <p:xfrm>
          <a:off x="947928" y="2903621"/>
          <a:ext cx="10515600" cy="3809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84368" y="6348286"/>
            <a:ext cx="2743200" cy="365125"/>
          </a:xfrm>
        </p:spPr>
        <p:txBody>
          <a:bodyPr/>
          <a:lstStyle/>
          <a:p>
            <a:fld id="{EB092CF9-F46D-4F0B-812A-240F1E00EE51}" type="slidenum">
              <a:rPr lang="ru-RU" sz="3200" smtClean="0"/>
              <a:t>11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62951" y="275839"/>
            <a:ext cx="3505504" cy="9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41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1772941"/>
            <a:ext cx="12192000" cy="12544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b="1" dirty="0">
              <a:solidFill>
                <a:srgbClr val="1D4478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7999" y="2613392"/>
            <a:ext cx="704958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000" dirty="0">
                <a:solidFill>
                  <a:srgbClr val="002060"/>
                </a:solidFill>
                <a:latin typeface="Calibri" panose="020F0502020204030204" pitchFamily="34" charset="0"/>
              </a:rPr>
              <a:t>Спасибо за внимание!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364" y="1424742"/>
            <a:ext cx="3505504" cy="9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2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03164" y="751150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816" y="720368"/>
            <a:ext cx="432048" cy="486296"/>
          </a:xfrm>
          <a:prstGeom prst="rect">
            <a:avLst/>
          </a:prstGeom>
        </p:spPr>
      </p:pic>
      <p:graphicFrame>
        <p:nvGraphicFramePr>
          <p:cNvPr id="6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256902"/>
              </p:ext>
            </p:extLst>
          </p:nvPr>
        </p:nvGraphicFramePr>
        <p:xfrm>
          <a:off x="292608" y="2016359"/>
          <a:ext cx="11258922" cy="4370373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4922031">
                  <a:extLst>
                    <a:ext uri="{9D8B030D-6E8A-4147-A177-3AD203B41FA5}">
                      <a16:colId xmlns:a16="http://schemas.microsoft.com/office/drawing/2014/main" val="1513305736"/>
                    </a:ext>
                  </a:extLst>
                </a:gridCol>
                <a:gridCol w="1276089">
                  <a:extLst>
                    <a:ext uri="{9D8B030D-6E8A-4147-A177-3AD203B41FA5}">
                      <a16:colId xmlns:a16="http://schemas.microsoft.com/office/drawing/2014/main" val="3506617024"/>
                    </a:ext>
                  </a:extLst>
                </a:gridCol>
                <a:gridCol w="1276089">
                  <a:extLst>
                    <a:ext uri="{9D8B030D-6E8A-4147-A177-3AD203B41FA5}">
                      <a16:colId xmlns:a16="http://schemas.microsoft.com/office/drawing/2014/main" val="3698499787"/>
                    </a:ext>
                  </a:extLst>
                </a:gridCol>
                <a:gridCol w="1276089">
                  <a:extLst>
                    <a:ext uri="{9D8B030D-6E8A-4147-A177-3AD203B41FA5}">
                      <a16:colId xmlns:a16="http://schemas.microsoft.com/office/drawing/2014/main" val="3667848592"/>
                    </a:ext>
                  </a:extLst>
                </a:gridCol>
                <a:gridCol w="1146558">
                  <a:extLst>
                    <a:ext uri="{9D8B030D-6E8A-4147-A177-3AD203B41FA5}">
                      <a16:colId xmlns:a16="http://schemas.microsoft.com/office/drawing/2014/main" val="471625457"/>
                    </a:ext>
                  </a:extLst>
                </a:gridCol>
                <a:gridCol w="1362066">
                  <a:extLst>
                    <a:ext uri="{9D8B030D-6E8A-4147-A177-3AD203B41FA5}">
                      <a16:colId xmlns:a16="http://schemas.microsoft.com/office/drawing/2014/main" val="4098682680"/>
                    </a:ext>
                  </a:extLst>
                </a:gridCol>
              </a:tblGrid>
              <a:tr h="64702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ru-RU" sz="2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 gridSpan="5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dirty="0">
                          <a:sym typeface="Calibri"/>
                        </a:rPr>
                        <a:t>Класс</a:t>
                      </a:r>
                      <a:r>
                        <a:rPr lang="ru-RU" sz="2800" baseline="0" dirty="0">
                          <a:sym typeface="Calibri"/>
                        </a:rPr>
                        <a:t> опасности</a:t>
                      </a:r>
                      <a:endParaRPr sz="2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809420"/>
                  </a:ext>
                </a:extLst>
              </a:tr>
              <a:tr h="712622">
                <a:tc v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3200" dirty="0">
                          <a:sym typeface="Calibri"/>
                        </a:rPr>
                        <a:t>I</a:t>
                      </a:r>
                      <a:endParaRPr sz="32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3200" dirty="0">
                          <a:sym typeface="Calibri"/>
                        </a:rPr>
                        <a:t>II</a:t>
                      </a:r>
                      <a:endParaRPr sz="32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3200" dirty="0">
                          <a:sym typeface="Calibri"/>
                        </a:rPr>
                        <a:t>III</a:t>
                      </a:r>
                      <a:endParaRPr sz="32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en-US" sz="3200" dirty="0"/>
                        <a:t>IV</a:t>
                      </a:r>
                      <a:endParaRPr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800" dirty="0"/>
                        <a:t>Всего</a:t>
                      </a:r>
                      <a:endParaRPr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2760807415"/>
                  </a:ext>
                </a:extLst>
              </a:tr>
              <a:tr h="70371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dirty="0">
                          <a:sym typeface="Calibri"/>
                        </a:rPr>
                        <a:t>Республика Татарстан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121</a:t>
                      </a:r>
                      <a:endParaRPr lang="ru-RU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sym typeface="Calibri"/>
                        </a:rPr>
                        <a:t>589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692568112"/>
                  </a:ext>
                </a:extLst>
              </a:tr>
              <a:tr h="92431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dirty="0">
                          <a:sym typeface="Calibri"/>
                        </a:rPr>
                        <a:t>Чувашская Республика</a:t>
                      </a:r>
                      <a:endParaRPr sz="2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ru-RU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146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3921364592"/>
                  </a:ext>
                </a:extLst>
              </a:tr>
              <a:tr h="6913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dirty="0">
                          <a:sym typeface="Calibri"/>
                        </a:rPr>
                        <a:t>Республика Марий Эл</a:t>
                      </a:r>
                      <a:endParaRPr sz="2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118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338225755"/>
                  </a:ext>
                </a:extLst>
              </a:tr>
              <a:tr h="691349"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lang="ru-RU" sz="2800" dirty="0">
                          <a:sym typeface="Calibri"/>
                        </a:rPr>
                        <a:t>ИТОГО</a:t>
                      </a:r>
                      <a:endParaRPr sz="2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553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177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853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3450245476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92608" y="170688"/>
            <a:ext cx="6815328" cy="13310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cap="all" dirty="0">
                <a:latin typeface="+mn-lt"/>
                <a:cs typeface="Times New Roman" panose="02020603050405020304" pitchFamily="18" charset="0"/>
              </a:rPr>
              <a:t>Количество поднадзорных опасных производственных объектов</a:t>
            </a:r>
            <a:br>
              <a:rPr lang="ru-RU" sz="2800" b="1" cap="all" dirty="0">
                <a:latin typeface="+mn-lt"/>
                <a:cs typeface="Times New Roman" panose="02020603050405020304" pitchFamily="18" charset="0"/>
              </a:rPr>
            </a:br>
            <a:r>
              <a:rPr lang="ru-RU" sz="2800" b="1" cap="all" dirty="0">
                <a:latin typeface="+mn-lt"/>
                <a:cs typeface="Times New Roman" panose="02020603050405020304" pitchFamily="18" charset="0"/>
              </a:rPr>
              <a:t> Х,НХ, РС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63676" y="6386732"/>
            <a:ext cx="2743200" cy="365125"/>
          </a:xfrm>
        </p:spPr>
        <p:txBody>
          <a:bodyPr/>
          <a:lstStyle/>
          <a:p>
            <a:fld id="{EB092CF9-F46D-4F0B-812A-240F1E00EE51}" type="slidenum">
              <a:rPr lang="ru-RU" sz="2800" smtClean="0"/>
              <a:t>2</a:t>
            </a:fld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3680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3746" y="408016"/>
            <a:ext cx="7844542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Результаты контрольно-надзорных мероприятий  </a:t>
            </a:r>
            <a:b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</a:b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за 2021 год </a:t>
            </a:r>
            <a:r>
              <a:rPr lang="ru-RU" sz="2400" b="1" cap="all" dirty="0">
                <a:latin typeface="+mn-lt"/>
                <a:cs typeface="Times New Roman" panose="02020603050405020304" pitchFamily="18" charset="0"/>
              </a:rPr>
              <a:t>Х,НХ, РС</a:t>
            </a:r>
            <a:endParaRPr kumimoji="0" lang="ru-RU" sz="2400" b="1" i="0" u="none" strike="noStrike" kern="1200" cap="all" spc="0" normalizeH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525991"/>
              </p:ext>
            </p:extLst>
          </p:nvPr>
        </p:nvGraphicFramePr>
        <p:xfrm>
          <a:off x="860547" y="1645278"/>
          <a:ext cx="9713709" cy="344948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552855">
                  <a:extLst>
                    <a:ext uri="{9D8B030D-6E8A-4147-A177-3AD203B41FA5}">
                      <a16:colId xmlns:a16="http://schemas.microsoft.com/office/drawing/2014/main" val="1924231386"/>
                    </a:ext>
                  </a:extLst>
                </a:gridCol>
                <a:gridCol w="3160854">
                  <a:extLst>
                    <a:ext uri="{9D8B030D-6E8A-4147-A177-3AD203B41FA5}">
                      <a16:colId xmlns:a16="http://schemas.microsoft.com/office/drawing/2014/main" val="1666698921"/>
                    </a:ext>
                  </a:extLst>
                </a:gridCol>
              </a:tblGrid>
              <a:tr h="704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Промышленная  безопасность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880954554"/>
                  </a:ext>
                </a:extLst>
              </a:tr>
              <a:tr h="628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Проведено проверок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242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976178358"/>
                  </a:ext>
                </a:extLst>
              </a:tr>
              <a:tr h="6473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Выявлено нарушений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1991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682261317"/>
                  </a:ext>
                </a:extLst>
              </a:tr>
              <a:tr h="687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Количество наложенных административных </a:t>
                      </a:r>
                      <a:r>
                        <a:rPr lang="ru-RU" sz="2000" b="1" baseline="0" dirty="0">
                          <a:effectLst/>
                        </a:rPr>
                        <a:t>штрафов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197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943943997"/>
                  </a:ext>
                </a:extLst>
              </a:tr>
              <a:tr h="781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 общую сумму </a:t>
                      </a:r>
                      <a:r>
                        <a:rPr lang="ru-RU" sz="2000" b="1" dirty="0" smtClean="0">
                          <a:effectLst/>
                        </a:rPr>
                        <a:t>(руб.)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более 16 млн.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2543036259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202656" y="6372392"/>
            <a:ext cx="2743200" cy="365125"/>
          </a:xfrm>
        </p:spPr>
        <p:txBody>
          <a:bodyPr/>
          <a:lstStyle/>
          <a:p>
            <a:fld id="{EB092CF9-F46D-4F0B-812A-240F1E00EE51}" type="slidenum">
              <a:rPr lang="ru-RU" sz="3200" smtClean="0"/>
              <a:t>3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7665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93795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 algn="ctr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099" y="246924"/>
            <a:ext cx="613943" cy="69103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00200" y="592439"/>
            <a:ext cx="8877912" cy="1023482"/>
          </a:xfr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defRPr>
                <a:effectLst/>
              </a:defRPr>
            </a:pPr>
            <a:r>
              <a:rPr lang="ru-RU" sz="2400" b="1" cap="all" dirty="0">
                <a:effectLst/>
                <a:latin typeface="Calibri" panose="020F0502020204030204" pitchFamily="34" charset="0"/>
                <a:sym typeface="Calibri"/>
              </a:rPr>
              <a:t>Приостановление </a:t>
            </a:r>
            <a:r>
              <a:rPr lang="ru-RU" sz="2400" b="1" cap="all" dirty="0" smtClean="0">
                <a:effectLst/>
                <a:latin typeface="Calibri" panose="020F0502020204030204" pitchFamily="34" charset="0"/>
                <a:sym typeface="Calibri"/>
              </a:rPr>
              <a:t>деятельности  </a:t>
            </a:r>
            <a:r>
              <a:rPr lang="ru-RU" sz="2400" b="1" cap="all" dirty="0">
                <a:latin typeface="Calibri" panose="020F0502020204030204" pitchFamily="34" charset="0"/>
                <a:sym typeface="Calibri"/>
              </a:rPr>
              <a:t>на объектах </a:t>
            </a:r>
            <a:r>
              <a:rPr lang="ru-RU" sz="2400" b="1" cap="all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Х</a:t>
            </a:r>
            <a:r>
              <a:rPr lang="ru-RU" sz="2400" b="1" cap="all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, НХ</a:t>
            </a:r>
            <a:r>
              <a:rPr lang="ru-RU" sz="2400" b="1" cap="all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, РС</a:t>
            </a:r>
            <a:endParaRPr lang="ru-RU" sz="2400" b="1" cap="all" dirty="0">
              <a:solidFill>
                <a:schemeClr val="bg1"/>
              </a:solidFill>
              <a:effectLst/>
              <a:latin typeface="Calibri" panose="020F0502020204030204" pitchFamily="34" charset="0"/>
              <a:sym typeface="Calibri"/>
            </a:endParaRPr>
          </a:p>
        </p:txBody>
      </p:sp>
      <p:graphicFrame>
        <p:nvGraphicFramePr>
          <p:cNvPr id="7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180875"/>
              </p:ext>
            </p:extLst>
          </p:nvPr>
        </p:nvGraphicFramePr>
        <p:xfrm>
          <a:off x="400200" y="2828544"/>
          <a:ext cx="11194392" cy="2487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8598">
                  <a:extLst>
                    <a:ext uri="{9D8B030D-6E8A-4147-A177-3AD203B41FA5}">
                      <a16:colId xmlns:a16="http://schemas.microsoft.com/office/drawing/2014/main" val="322273751"/>
                    </a:ext>
                  </a:extLst>
                </a:gridCol>
                <a:gridCol w="2798598">
                  <a:extLst>
                    <a:ext uri="{9D8B030D-6E8A-4147-A177-3AD203B41FA5}">
                      <a16:colId xmlns:a16="http://schemas.microsoft.com/office/drawing/2014/main" val="2024090345"/>
                    </a:ext>
                  </a:extLst>
                </a:gridCol>
                <a:gridCol w="2798598">
                  <a:extLst>
                    <a:ext uri="{9D8B030D-6E8A-4147-A177-3AD203B41FA5}">
                      <a16:colId xmlns:a16="http://schemas.microsoft.com/office/drawing/2014/main" val="2772570838"/>
                    </a:ext>
                  </a:extLst>
                </a:gridCol>
                <a:gridCol w="2798598">
                  <a:extLst>
                    <a:ext uri="{9D8B030D-6E8A-4147-A177-3AD203B41FA5}">
                      <a16:colId xmlns:a16="http://schemas.microsoft.com/office/drawing/2014/main" val="3336306344"/>
                    </a:ext>
                  </a:extLst>
                </a:gridCol>
              </a:tblGrid>
              <a:tr h="828800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надзора/год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428211"/>
                  </a:ext>
                </a:extLst>
              </a:tr>
              <a:tr h="8293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Х,НХ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3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3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3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74640"/>
                  </a:ext>
                </a:extLst>
              </a:tr>
              <a:tr h="829312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РС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933696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278112" y="6346028"/>
            <a:ext cx="2743200" cy="365125"/>
          </a:xfrm>
        </p:spPr>
        <p:txBody>
          <a:bodyPr/>
          <a:lstStyle/>
          <a:p>
            <a:fld id="{EB092CF9-F46D-4F0B-812A-240F1E00EE51}" type="slidenum">
              <a:rPr lang="ru-RU" sz="3200" smtClean="0"/>
              <a:t>4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370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835844C-A94A-4EA9-BF36-E9EEEFE1F03B}"/>
              </a:ext>
            </a:extLst>
          </p:cNvPr>
          <p:cNvSpPr txBox="1">
            <a:spLocks/>
          </p:cNvSpPr>
          <p:nvPr/>
        </p:nvSpPr>
        <p:spPr>
          <a:xfrm>
            <a:off x="2011687" y="1379621"/>
            <a:ext cx="7947903" cy="86627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cap="all" dirty="0" smtClean="0">
                <a:latin typeface="Calibri" panose="020F0502020204030204" pitchFamily="34" charset="0"/>
              </a:rPr>
              <a:t>Динамика аварий на опасных производственных объектах  РС</a:t>
            </a:r>
            <a:endParaRPr lang="ru-RU" sz="2400" b="1" cap="all" dirty="0">
              <a:latin typeface="Calibri" panose="020F0502020204030204" pitchFamily="34" charset="0"/>
            </a:endParaRPr>
          </a:p>
        </p:txBody>
      </p:sp>
      <p:graphicFrame>
        <p:nvGraphicFramePr>
          <p:cNvPr id="5" name="Содержимое 5">
            <a:extLst>
              <a:ext uri="{FF2B5EF4-FFF2-40B4-BE49-F238E27FC236}">
                <a16:creationId xmlns:a16="http://schemas.microsoft.com/office/drawing/2014/main" id="{D872AEEB-6622-4ADD-A180-0CFAFA9F5F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893814"/>
              </p:ext>
            </p:extLst>
          </p:nvPr>
        </p:nvGraphicFramePr>
        <p:xfrm>
          <a:off x="306081" y="3304673"/>
          <a:ext cx="11359117" cy="1187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4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3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523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3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3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52377">
                  <a:extLst>
                    <a:ext uri="{9D8B030D-6E8A-4147-A177-3AD203B41FA5}">
                      <a16:colId xmlns:a16="http://schemas.microsoft.com/office/drawing/2014/main" val="3131339453"/>
                    </a:ext>
                  </a:extLst>
                </a:gridCol>
                <a:gridCol w="1152377">
                  <a:extLst>
                    <a:ext uri="{9D8B030D-6E8A-4147-A177-3AD203B41FA5}">
                      <a16:colId xmlns:a16="http://schemas.microsoft.com/office/drawing/2014/main" val="1494073581"/>
                    </a:ext>
                  </a:extLst>
                </a:gridCol>
              </a:tblGrid>
              <a:tr h="65531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Вид</a:t>
                      </a:r>
                      <a:r>
                        <a:rPr sz="240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 </a:t>
                      </a:r>
                      <a:r>
                        <a:rPr sz="240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надзора</a:t>
                      </a:r>
                      <a:endParaRPr sz="2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2016</a:t>
                      </a:r>
                      <a:endParaRPr sz="2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2017</a:t>
                      </a:r>
                      <a:endParaRPr sz="2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2018</a:t>
                      </a:r>
                      <a:endParaRPr sz="2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sz="2400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400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sz="2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400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sz="2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80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Растительное</a:t>
                      </a:r>
                      <a:r>
                        <a:rPr sz="2600" b="1" cap="all" baseline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 </a:t>
                      </a:r>
                      <a:r>
                        <a:rPr lang="ru-RU" sz="2600" b="1" cap="all" baseline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 </a:t>
                      </a: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сырье</a:t>
                      </a:r>
                      <a:endParaRPr sz="2600" b="1" cap="all" baseline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8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8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sz="28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8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sz="28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8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sz="28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69607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252285" y="6356350"/>
            <a:ext cx="2743200" cy="365125"/>
          </a:xfrm>
        </p:spPr>
        <p:txBody>
          <a:bodyPr/>
          <a:lstStyle/>
          <a:p>
            <a:fld id="{EB092CF9-F46D-4F0B-812A-240F1E00EE51}" type="slidenum">
              <a:rPr lang="ru-RU" sz="3200" smtClean="0"/>
              <a:t>5</a:t>
            </a:fld>
            <a:endParaRPr lang="ru-RU" sz="3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5971" y="743689"/>
            <a:ext cx="3505504" cy="48772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6814" y="255967"/>
            <a:ext cx="432854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3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90432" y="817255"/>
            <a:ext cx="340156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 algn="ctr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980" y="330959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76768" y="489500"/>
            <a:ext cx="8655039" cy="91742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cap="all" dirty="0">
                <a:effectLst/>
                <a:latin typeface="+mn-lt"/>
                <a:cs typeface="Times New Roman" panose="02020603050405020304" pitchFamily="18" charset="0"/>
              </a:rPr>
              <a:t>Динамика аварий и инцидентов на объектах </a:t>
            </a:r>
            <a:r>
              <a:rPr lang="ru-RU" sz="2400" b="1" cap="all" dirty="0">
                <a:latin typeface="+mn-lt"/>
                <a:cs typeface="Times New Roman" panose="02020603050405020304" pitchFamily="18" charset="0"/>
              </a:rPr>
              <a:t>ХИМИИ и Нефтехимии</a:t>
            </a:r>
            <a:endParaRPr lang="ru-RU" sz="2400" b="1" cap="all" dirty="0">
              <a:effectLst/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EC91D54-B0E3-45CE-847B-9F73802AA3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7775367"/>
              </p:ext>
            </p:extLst>
          </p:nvPr>
        </p:nvGraphicFramePr>
        <p:xfrm>
          <a:off x="308557" y="1930701"/>
          <a:ext cx="5665523" cy="451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AA5C598A-1B3A-4517-BB03-B8195CB91F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2835512"/>
              </p:ext>
            </p:extLst>
          </p:nvPr>
        </p:nvGraphicFramePr>
        <p:xfrm>
          <a:off x="6201391" y="1930701"/>
          <a:ext cx="5682052" cy="451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367554" y="6447837"/>
            <a:ext cx="2743200" cy="365125"/>
          </a:xfrm>
        </p:spPr>
        <p:txBody>
          <a:bodyPr/>
          <a:lstStyle/>
          <a:p>
            <a:fld id="{EB092CF9-F46D-4F0B-812A-240F1E00EE51}" type="slidenum">
              <a:rPr lang="ru-RU" sz="3200" smtClean="0"/>
              <a:t>6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8739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01660" y="744422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312" y="713640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16241" y="406740"/>
            <a:ext cx="8459535" cy="1100096"/>
          </a:xfrm>
        </p:spPr>
        <p:txBody>
          <a:bodyPr anchor="t">
            <a:noAutofit/>
          </a:bodyPr>
          <a:lstStyle/>
          <a:p>
            <a:r>
              <a:rPr lang="ru-RU" sz="2400" b="1" cap="all" dirty="0">
                <a:effectLst/>
                <a:latin typeface="Calibri" panose="020F0502020204030204" pitchFamily="34" charset="0"/>
              </a:rPr>
              <a:t>Динамика несчастных случаев и травматизма </a:t>
            </a:r>
            <a:br>
              <a:rPr lang="ru-RU" sz="2400" b="1" cap="all" dirty="0">
                <a:effectLst/>
                <a:latin typeface="Calibri" panose="020F0502020204030204" pitchFamily="34" charset="0"/>
              </a:rPr>
            </a:br>
            <a:r>
              <a:rPr lang="ru-RU" sz="2400" b="1" cap="all" dirty="0">
                <a:effectLst/>
                <a:latin typeface="Calibri" panose="020F0502020204030204" pitchFamily="34" charset="0"/>
              </a:rPr>
              <a:t>в области промышленной безопасности </a:t>
            </a:r>
            <a:r>
              <a:rPr lang="ru-RU" sz="2400" b="1" cap="all" dirty="0">
                <a:latin typeface="Calibri" panose="020F0502020204030204" pitchFamily="34" charset="0"/>
              </a:rPr>
              <a:t> на объектах </a:t>
            </a:r>
            <a:r>
              <a:rPr lang="ru-RU" sz="2400" b="1" cap="all" dirty="0">
                <a:latin typeface="+mn-lt"/>
                <a:cs typeface="Times New Roman" panose="02020603050405020304" pitchFamily="18" charset="0"/>
              </a:rPr>
              <a:t>Х,НХ, РС</a:t>
            </a:r>
            <a:r>
              <a:rPr lang="ru-RU" sz="2400" b="1" cap="all" dirty="0">
                <a:effectLst/>
                <a:latin typeface="Calibri" panose="020F0502020204030204" pitchFamily="34" charset="0"/>
              </a:rPr>
              <a:t/>
            </a:r>
            <a:br>
              <a:rPr lang="ru-RU" sz="2400" b="1" cap="all" dirty="0">
                <a:effectLst/>
                <a:latin typeface="Calibri" panose="020F0502020204030204" pitchFamily="34" charset="0"/>
              </a:rPr>
            </a:br>
            <a:endParaRPr lang="ru-RU" sz="2400" b="1" cap="all" dirty="0"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7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608834"/>
              </p:ext>
            </p:extLst>
          </p:nvPr>
        </p:nvGraphicFramePr>
        <p:xfrm>
          <a:off x="578177" y="1506836"/>
          <a:ext cx="11254483" cy="479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335">
                  <a:extLst>
                    <a:ext uri="{9D8B030D-6E8A-4147-A177-3AD203B41FA5}">
                      <a16:colId xmlns:a16="http://schemas.microsoft.com/office/drawing/2014/main" val="685872065"/>
                    </a:ext>
                  </a:extLst>
                </a:gridCol>
                <a:gridCol w="760396">
                  <a:extLst>
                    <a:ext uri="{9D8B030D-6E8A-4147-A177-3AD203B41FA5}">
                      <a16:colId xmlns:a16="http://schemas.microsoft.com/office/drawing/2014/main" val="2560654708"/>
                    </a:ext>
                  </a:extLst>
                </a:gridCol>
                <a:gridCol w="798897">
                  <a:extLst>
                    <a:ext uri="{9D8B030D-6E8A-4147-A177-3AD203B41FA5}">
                      <a16:colId xmlns:a16="http://schemas.microsoft.com/office/drawing/2014/main" val="1720016752"/>
                    </a:ext>
                  </a:extLst>
                </a:gridCol>
                <a:gridCol w="856648">
                  <a:extLst>
                    <a:ext uri="{9D8B030D-6E8A-4147-A177-3AD203B41FA5}">
                      <a16:colId xmlns:a16="http://schemas.microsoft.com/office/drawing/2014/main" val="2364395621"/>
                    </a:ext>
                  </a:extLst>
                </a:gridCol>
                <a:gridCol w="837398">
                  <a:extLst>
                    <a:ext uri="{9D8B030D-6E8A-4147-A177-3AD203B41FA5}">
                      <a16:colId xmlns:a16="http://schemas.microsoft.com/office/drawing/2014/main" val="3209032750"/>
                    </a:ext>
                  </a:extLst>
                </a:gridCol>
                <a:gridCol w="943276">
                  <a:extLst>
                    <a:ext uri="{9D8B030D-6E8A-4147-A177-3AD203B41FA5}">
                      <a16:colId xmlns:a16="http://schemas.microsoft.com/office/drawing/2014/main" val="1068513596"/>
                    </a:ext>
                  </a:extLst>
                </a:gridCol>
                <a:gridCol w="1135781">
                  <a:extLst>
                    <a:ext uri="{9D8B030D-6E8A-4147-A177-3AD203B41FA5}">
                      <a16:colId xmlns:a16="http://schemas.microsoft.com/office/drawing/2014/main" val="1628604054"/>
                    </a:ext>
                  </a:extLst>
                </a:gridCol>
                <a:gridCol w="1020278">
                  <a:extLst>
                    <a:ext uri="{9D8B030D-6E8A-4147-A177-3AD203B41FA5}">
                      <a16:colId xmlns:a16="http://schemas.microsoft.com/office/drawing/2014/main" val="3350757672"/>
                    </a:ext>
                  </a:extLst>
                </a:gridCol>
                <a:gridCol w="1010652">
                  <a:extLst>
                    <a:ext uri="{9D8B030D-6E8A-4147-A177-3AD203B41FA5}">
                      <a16:colId xmlns:a16="http://schemas.microsoft.com/office/drawing/2014/main" val="2126868343"/>
                    </a:ext>
                  </a:extLst>
                </a:gridCol>
                <a:gridCol w="1001028">
                  <a:extLst>
                    <a:ext uri="{9D8B030D-6E8A-4147-A177-3AD203B41FA5}">
                      <a16:colId xmlns:a16="http://schemas.microsoft.com/office/drawing/2014/main" val="3470178966"/>
                    </a:ext>
                  </a:extLst>
                </a:gridCol>
                <a:gridCol w="1520794">
                  <a:extLst>
                    <a:ext uri="{9D8B030D-6E8A-4147-A177-3AD203B41FA5}">
                      <a16:colId xmlns:a16="http://schemas.microsoft.com/office/drawing/2014/main" val="1879410634"/>
                    </a:ext>
                  </a:extLst>
                </a:gridCol>
              </a:tblGrid>
              <a:tr h="1569904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Несчастные случаи</a:t>
                      </a: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Пострадавшие при несчастных случаях/смертельно</a:t>
                      </a: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029216"/>
                  </a:ext>
                </a:extLst>
              </a:tr>
              <a:tr h="928478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класс </a:t>
                      </a:r>
                    </a:p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опасности </a:t>
                      </a: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 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II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IV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Всего по годам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II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IV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Всего по годам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303393944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32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3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13/4</a:t>
                      </a:r>
                      <a:endParaRPr kumimoji="0" lang="ru-RU" sz="32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0/1</a:t>
                      </a:r>
                      <a:endParaRPr kumimoji="0" lang="ru-RU" sz="32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4252617116"/>
                  </a:ext>
                </a:extLst>
              </a:tr>
              <a:tr h="808522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32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0/1</a:t>
                      </a:r>
                      <a:endParaRPr kumimoji="0" lang="ru-RU" sz="32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279111352"/>
                  </a:ext>
                </a:extLst>
              </a:tr>
              <a:tr h="77002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32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562706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089460" y="6361632"/>
            <a:ext cx="2743200" cy="365125"/>
          </a:xfrm>
        </p:spPr>
        <p:txBody>
          <a:bodyPr/>
          <a:lstStyle/>
          <a:p>
            <a:fld id="{EB092CF9-F46D-4F0B-812A-240F1E00EE51}" type="slidenum">
              <a:rPr lang="ru-RU" sz="3200" smtClean="0"/>
              <a:t>7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26204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34127" y="725742"/>
            <a:ext cx="8266938" cy="85725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defTabSz="841247"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400" b="1" cap="all" dirty="0">
                <a:effectLst/>
                <a:latin typeface="Calibri" panose="020F0502020204030204" pitchFamily="34" charset="0"/>
              </a:rPr>
              <a:t>государственный надзор ЗА объектами </a:t>
            </a:r>
            <a:r>
              <a:rPr lang="ru-RU" sz="2400" b="1" cap="all" dirty="0">
                <a:latin typeface="+mn-lt"/>
                <a:cs typeface="Times New Roman" panose="02020603050405020304" pitchFamily="18" charset="0"/>
              </a:rPr>
              <a:t>Х,НХ, РС</a:t>
            </a:r>
            <a:endParaRPr lang="ru-RU" sz="2400" b="1" cap="all" dirty="0"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460101"/>
              </p:ext>
            </p:extLst>
          </p:nvPr>
        </p:nvGraphicFramePr>
        <p:xfrm>
          <a:off x="495204" y="2451698"/>
          <a:ext cx="11201591" cy="3247442"/>
        </p:xfrm>
        <a:graphic>
          <a:graphicData uri="http://schemas.openxmlformats.org/drawingml/2006/table">
            <a:tbl>
              <a:tblPr/>
              <a:tblGrid>
                <a:gridCol w="4604335">
                  <a:extLst>
                    <a:ext uri="{9D8B030D-6E8A-4147-A177-3AD203B41FA5}">
                      <a16:colId xmlns:a16="http://schemas.microsoft.com/office/drawing/2014/main" val="3958478899"/>
                    </a:ext>
                  </a:extLst>
                </a:gridCol>
                <a:gridCol w="1649314">
                  <a:extLst>
                    <a:ext uri="{9D8B030D-6E8A-4147-A177-3AD203B41FA5}">
                      <a16:colId xmlns:a16="http://schemas.microsoft.com/office/drawing/2014/main" val="1610246113"/>
                    </a:ext>
                  </a:extLst>
                </a:gridCol>
                <a:gridCol w="1649314">
                  <a:extLst>
                    <a:ext uri="{9D8B030D-6E8A-4147-A177-3AD203B41FA5}">
                      <a16:colId xmlns:a16="http://schemas.microsoft.com/office/drawing/2014/main" val="3633388616"/>
                    </a:ext>
                  </a:extLst>
                </a:gridCol>
                <a:gridCol w="1649314">
                  <a:extLst>
                    <a:ext uri="{9D8B030D-6E8A-4147-A177-3AD203B41FA5}">
                      <a16:colId xmlns:a16="http://schemas.microsoft.com/office/drawing/2014/main" val="519102902"/>
                    </a:ext>
                  </a:extLst>
                </a:gridCol>
                <a:gridCol w="1649314">
                  <a:extLst>
                    <a:ext uri="{9D8B030D-6E8A-4147-A177-3AD203B41FA5}">
                      <a16:colId xmlns:a16="http://schemas.microsoft.com/office/drawing/2014/main" val="1971617585"/>
                    </a:ext>
                  </a:extLst>
                </a:gridCol>
              </a:tblGrid>
              <a:tr h="9491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Показатели проверок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65176"/>
                  </a:ext>
                </a:extLst>
              </a:tr>
              <a:tr h="6495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проверок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825249"/>
                  </a:ext>
                </a:extLst>
              </a:tr>
              <a:tr h="8461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Выявлено нарушений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1595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1991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290313"/>
                  </a:ext>
                </a:extLst>
              </a:tr>
              <a:tr h="802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не устраненных нарушений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314791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068544" y="6385283"/>
            <a:ext cx="2743200" cy="365125"/>
          </a:xfrm>
        </p:spPr>
        <p:txBody>
          <a:bodyPr/>
          <a:lstStyle/>
          <a:p>
            <a:fld id="{EB092CF9-F46D-4F0B-812A-240F1E00EE51}" type="slidenum">
              <a:rPr lang="ru-RU" sz="3200" smtClean="0"/>
              <a:t>8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7572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2A1EAF8-593D-4798-AE68-36017762B1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194495"/>
              </p:ext>
            </p:extLst>
          </p:nvPr>
        </p:nvGraphicFramePr>
        <p:xfrm>
          <a:off x="431292" y="1331495"/>
          <a:ext cx="11329416" cy="5005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16453" y="6492875"/>
            <a:ext cx="2743200" cy="365125"/>
          </a:xfrm>
        </p:spPr>
        <p:txBody>
          <a:bodyPr/>
          <a:lstStyle/>
          <a:p>
            <a:fld id="{EB092CF9-F46D-4F0B-812A-240F1E00EE51}" type="slidenum">
              <a:rPr lang="ru-RU" sz="3200" smtClean="0"/>
              <a:t>9</a:t>
            </a:fld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85971" y="743689"/>
            <a:ext cx="3505504" cy="4877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26814" y="255967"/>
            <a:ext cx="432854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39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5416</TotalTime>
  <Words>414</Words>
  <Application>Microsoft Office PowerPoint</Application>
  <PresentationFormat>Широкоэкранный</PresentationFormat>
  <Paragraphs>195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Приостановление деятельности  на объектах Х, НХ, РС</vt:lpstr>
      <vt:lpstr>Презентация PowerPoint</vt:lpstr>
      <vt:lpstr>Динамика аварий и инцидентов на объектах ХИМИИ и Нефтехимии</vt:lpstr>
      <vt:lpstr>Динамика несчастных случаев и травматизма  в области промышленной безопасности  на объектах Х,НХ, РС </vt:lpstr>
      <vt:lpstr>государственный надзор ЗА объектами Х,НХ, РС</vt:lpstr>
      <vt:lpstr>Презентация PowerPoint</vt:lpstr>
      <vt:lpstr>Количество постановлений о назначении административных наказаний, вынесенных по результатам рассмотрения дел об административных правонарушениях :</vt:lpstr>
      <vt:lpstr> В целях обеспечения безопасности и повышения противоаварийной                 устойчивости поднадзорных предприятий Приволжское управление                при контрольно-надзорной деятельности усиливает контроль: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MAF</dc:creator>
  <cp:lastModifiedBy>Шакиров Азат Махмутович</cp:lastModifiedBy>
  <cp:revision>107</cp:revision>
  <cp:lastPrinted>2022-08-16T06:45:37Z</cp:lastPrinted>
  <dcterms:created xsi:type="dcterms:W3CDTF">2021-10-13T13:11:18Z</dcterms:created>
  <dcterms:modified xsi:type="dcterms:W3CDTF">2022-08-30T14:30:21Z</dcterms:modified>
</cp:coreProperties>
</file>